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9" r:id="rId4"/>
    <p:sldId id="293" r:id="rId5"/>
    <p:sldId id="274" r:id="rId6"/>
    <p:sldId id="275" r:id="rId7"/>
    <p:sldId id="272" r:id="rId8"/>
    <p:sldId id="273" r:id="rId9"/>
    <p:sldId id="304" r:id="rId10"/>
    <p:sldId id="302" r:id="rId11"/>
    <p:sldId id="282" r:id="rId12"/>
    <p:sldId id="295" r:id="rId13"/>
    <p:sldId id="294" r:id="rId14"/>
    <p:sldId id="296" r:id="rId15"/>
    <p:sldId id="298" r:id="rId16"/>
    <p:sldId id="283" r:id="rId17"/>
    <p:sldId id="284" r:id="rId18"/>
    <p:sldId id="303" r:id="rId19"/>
    <p:sldId id="285" r:id="rId20"/>
    <p:sldId id="291" r:id="rId21"/>
    <p:sldId id="267" r:id="rId22"/>
  </p:sldIdLst>
  <p:sldSz cx="12188825" cy="6858000"/>
  <p:notesSz cx="9144000" cy="68580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1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1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1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1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clrMru>
    <a:srgbClr val="FF9900"/>
    <a:srgbClr val="EF7409"/>
    <a:srgbClr val="86853B"/>
    <a:srgbClr val="853D41"/>
    <a:srgbClr val="836E5A"/>
    <a:srgbClr val="3D6385"/>
    <a:srgbClr val="595959"/>
    <a:srgbClr val="000000"/>
    <a:srgbClr val="A6A7A7"/>
    <a:srgbClr val="DDDDD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43" autoAdjust="0"/>
    <p:restoredTop sz="60568" autoAdjust="0"/>
  </p:normalViewPr>
  <p:slideViewPr>
    <p:cSldViewPr snapToGrid="0">
      <p:cViewPr varScale="1">
        <p:scale>
          <a:sx n="47" d="100"/>
          <a:sy n="47" d="100"/>
        </p:scale>
        <p:origin x="-1482" y="-90"/>
      </p:cViewPr>
      <p:guideLst>
        <p:guide orient="horz" pos="4089"/>
        <p:guide orient="horz" pos="331"/>
        <p:guide orient="horz" pos="825"/>
        <p:guide pos="301"/>
        <p:guide pos="7350"/>
        <p:guide pos="493"/>
      </p:guideLst>
    </p:cSldViewPr>
  </p:slideViewPr>
  <p:outlineViewPr>
    <p:cViewPr>
      <p:scale>
        <a:sx n="33" d="100"/>
        <a:sy n="33" d="100"/>
      </p:scale>
      <p:origin x="0" y="9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-3528" y="-90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Segoe Semibold" pitchFamily="34" charset="0"/>
              </a:defRPr>
            </a:lvl1pPr>
          </a:lstStyle>
          <a:p>
            <a:pPr>
              <a:defRPr/>
            </a:pPr>
            <a:r>
              <a:rPr lang="en-US"/>
              <a:t>MGB 2005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Segoe" pitchFamily="34" charset="0"/>
              </a:defRPr>
            </a:lvl1pPr>
          </a:lstStyle>
          <a:p>
            <a:pPr>
              <a:defRPr/>
            </a:pPr>
            <a:fld id="{07DCEBE7-73AF-4ED8-BCFE-29FD56FB35C3}" type="datetime8">
              <a:rPr lang="en-US"/>
              <a:pPr>
                <a:defRPr/>
              </a:pPr>
              <a:t>4/27/2010 5:37 PM</a:t>
            </a:fld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824653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latin typeface="Segoe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2005 Microsoft Corporation. All rights reserved.</a:t>
            </a:r>
          </a:p>
          <a:p>
            <a:pPr>
              <a:defRPr/>
            </a:pPr>
            <a:r>
              <a:rPr lang="en-US"/>
              <a:t>This presentation is for informational purposes only. Microsoft makes no warranties, express or implied, in this summary.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8329085" y="6515100"/>
            <a:ext cx="814916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Segoe Semibold" pitchFamily="34" charset="0"/>
              </a:defRPr>
            </a:lvl1pPr>
          </a:lstStyle>
          <a:p>
            <a:pPr>
              <a:defRPr/>
            </a:pPr>
            <a:fld id="{49BD22C4-D1A8-41ED-928E-915AA736E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4550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9D910E3-464B-4DE1-A233-EBF743715C91}" type="datetime8">
              <a:rPr lang="en-US"/>
              <a:pPr>
                <a:defRPr/>
              </a:pPr>
              <a:t>4/27/2010 5:37 PM</a:t>
            </a:fld>
            <a:endParaRPr lang="en-US"/>
          </a:p>
        </p:txBody>
      </p:sp>
      <p:sp>
        <p:nvSpPr>
          <p:cNvPr id="102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8750" y="200025"/>
            <a:ext cx="4203700" cy="2365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57200" y="2667000"/>
            <a:ext cx="8263467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94873"/>
            <a:ext cx="7556500" cy="263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latin typeface="Segoe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©2005 Microsoft Corporation. All rights reserved.</a:t>
            </a:r>
          </a:p>
          <a:p>
            <a:pPr>
              <a:defRPr/>
            </a:pPr>
            <a:r>
              <a:rPr lang="en-US"/>
              <a:t>This presentation is for informational purposes only. Microsoft makes no warranties, express or implied, in this summary.</a:t>
            </a: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7444318" y="6599635"/>
            <a:ext cx="1697567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8A8F651-D492-4DEE-8697-AA64A41EE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369717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9D910E3-464B-4DE1-A233-EBF743715C91}" type="datetime8">
              <a:rPr lang="en-US" smtClean="0"/>
              <a:pPr>
                <a:defRPr/>
              </a:pPr>
              <a:t>4/27/2010 5:37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A8F651-D492-4DEE-8697-AA64A41EEA4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9D910E3-464B-4DE1-A233-EBF743715C91}" type="datetime8">
              <a:rPr lang="en-US" smtClean="0"/>
              <a:pPr>
                <a:defRPr/>
              </a:pPr>
              <a:t>4/27/2010 5:37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A8F651-D492-4DEE-8697-AA64A41EEA4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0830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9D910E3-464B-4DE1-A233-EBF743715C91}" type="datetime8">
              <a:rPr lang="en-US" smtClean="0"/>
              <a:pPr>
                <a:defRPr/>
              </a:pPr>
              <a:t>4/27/2010 5:37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A8F651-D492-4DEE-8697-AA64A41EEA4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0830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9D910E3-464B-4DE1-A233-EBF743715C91}" type="datetime8">
              <a:rPr lang="en-US" smtClean="0"/>
              <a:pPr>
                <a:defRPr/>
              </a:pPr>
              <a:t>4/27/2010 5:37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A8F651-D492-4DEE-8697-AA64A41EEA4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0830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9D910E3-464B-4DE1-A233-EBF743715C91}" type="datetime8">
              <a:rPr lang="en-US" smtClean="0"/>
              <a:pPr>
                <a:defRPr/>
              </a:pPr>
              <a:t>4/27/2010 5:37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A8F651-D492-4DEE-8697-AA64A41EEA4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0830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9D910E3-464B-4DE1-A233-EBF743715C91}" type="datetime8">
              <a:rPr lang="en-US" smtClean="0"/>
              <a:pPr>
                <a:defRPr/>
              </a:pPr>
              <a:t>4/27/2010 5:37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A8F651-D492-4DEE-8697-AA64A41EEA4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0830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9D910E3-464B-4DE1-A233-EBF743715C91}" type="datetime8">
              <a:rPr lang="en-US" smtClean="0"/>
              <a:pPr>
                <a:defRPr/>
              </a:pPr>
              <a:t>4/27/2010 5:37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A8F651-D492-4DEE-8697-AA64A41EEA4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0830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9D910E3-464B-4DE1-A233-EBF743715C91}" type="datetime8">
              <a:rPr lang="en-US" smtClean="0"/>
              <a:pPr>
                <a:defRPr/>
              </a:pPr>
              <a:t>4/27/2010 5:37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A8F651-D492-4DEE-8697-AA64A41EEA4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0830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9D910E3-464B-4DE1-A233-EBF743715C91}" type="datetime8">
              <a:rPr lang="en-US" smtClean="0"/>
              <a:pPr>
                <a:defRPr/>
              </a:pPr>
              <a:t>4/27/2010 5:37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A8F651-D492-4DEE-8697-AA64A41EEA4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0830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9D910E3-464B-4DE1-A233-EBF743715C91}" type="datetime8">
              <a:rPr lang="en-US" smtClean="0"/>
              <a:pPr>
                <a:defRPr/>
              </a:pPr>
              <a:t>4/27/2010 5:37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A8F651-D492-4DEE-8697-AA64A41EEA4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9D910E3-464B-4DE1-A233-EBF743715C91}" type="datetime8">
              <a:rPr lang="en-US" smtClean="0"/>
              <a:pPr>
                <a:defRPr/>
              </a:pPr>
              <a:t>4/27/2010 5:37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A8F651-D492-4DEE-8697-AA64A41EEA4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083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9D910E3-464B-4DE1-A233-EBF743715C91}" type="datetime8">
              <a:rPr lang="en-US" smtClean="0"/>
              <a:pPr>
                <a:defRPr/>
              </a:pPr>
              <a:t>4/27/2010 5:37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A8F651-D492-4DEE-8697-AA64A41EEA4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45170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endParaRPr lang="en-US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9D910E3-464B-4DE1-A233-EBF743715C91}" type="datetime8">
              <a:rPr lang="en-US" smtClean="0"/>
              <a:pPr>
                <a:defRPr/>
              </a:pPr>
              <a:t>4/27/2010 5:37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A8F651-D492-4DEE-8697-AA64A41EEA4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0830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9D910E3-464B-4DE1-A233-EBF743715C91}" type="datetime8">
              <a:rPr lang="en-US" smtClean="0"/>
              <a:pPr>
                <a:defRPr/>
              </a:pPr>
              <a:t>4/27/2010 5:37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A8F651-D492-4DEE-8697-AA64A41EEA4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endParaRPr lang="en-US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9D910E3-464B-4DE1-A233-EBF743715C91}" type="datetime8">
              <a:rPr lang="en-US" smtClean="0"/>
              <a:pPr>
                <a:defRPr/>
              </a:pPr>
              <a:t>4/27/2010 5:37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A8F651-D492-4DEE-8697-AA64A41EEA4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083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33237">
              <a:buFont typeface="+mj-lt"/>
              <a:buNone/>
              <a:defRPr/>
            </a:pPr>
            <a:endParaRPr lang="en-US" b="0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9D910E3-464B-4DE1-A233-EBF743715C91}" type="datetime8">
              <a:rPr lang="en-US" smtClean="0"/>
              <a:pPr>
                <a:defRPr/>
              </a:pPr>
              <a:t>4/27/2010 5:37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A8F651-D492-4DEE-8697-AA64A41EEA4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083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33237">
              <a:buFont typeface="+mj-lt"/>
              <a:buNone/>
              <a:defRPr/>
            </a:pPr>
            <a:endParaRPr lang="en-US" b="0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9D910E3-464B-4DE1-A233-EBF743715C91}" type="datetime8">
              <a:rPr lang="en-US" smtClean="0"/>
              <a:pPr>
                <a:defRPr/>
              </a:pPr>
              <a:t>4/27/2010 5:37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A8F651-D492-4DEE-8697-AA64A41EEA4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083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33237">
              <a:buFont typeface="+mj-lt"/>
              <a:buNone/>
              <a:defRPr/>
            </a:pPr>
            <a:endParaRPr lang="en-US" b="0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9D910E3-464B-4DE1-A233-EBF743715C91}" type="datetime8">
              <a:rPr lang="en-US" smtClean="0"/>
              <a:pPr>
                <a:defRPr/>
              </a:pPr>
              <a:t>4/27/2010 5:37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A8F651-D492-4DEE-8697-AA64A41EEA4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0830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defTabSz="933237">
              <a:buAutoNum type="arabicPeriod"/>
              <a:defRPr/>
            </a:pPr>
            <a:endParaRPr lang="en-US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9D910E3-464B-4DE1-A233-EBF743715C91}" type="datetime8">
              <a:rPr lang="en-US" smtClean="0"/>
              <a:pPr>
                <a:defRPr/>
              </a:pPr>
              <a:t>4/27/2010 5:37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A8F651-D492-4DEE-8697-AA64A41EEA4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0830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33237">
              <a:buFont typeface="+mj-lt"/>
              <a:buNone/>
              <a:defRPr/>
            </a:pPr>
            <a:endParaRPr lang="en-US" b="0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9D910E3-464B-4DE1-A233-EBF743715C91}" type="datetime8">
              <a:rPr lang="en-US" smtClean="0"/>
              <a:pPr>
                <a:defRPr/>
              </a:pPr>
              <a:t>4/27/2010 5:37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A8F651-D492-4DEE-8697-AA64A41EEA4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083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endParaRPr lang="en-US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9D910E3-464B-4DE1-A233-EBF743715C91}" type="datetime8">
              <a:rPr lang="en-US" smtClean="0">
                <a:solidFill>
                  <a:prstClr val="black"/>
                </a:solidFill>
              </a:rPr>
              <a:pPr>
                <a:defRPr/>
              </a:pPr>
              <a:t>4/27/2010 5:37 PM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A8F651-D492-4DEE-8697-AA64A41EEA4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083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F09_16-9_LandingCRC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893"/>
            <a:ext cx="12188825" cy="6856214"/>
          </a:xfrm>
          <a:prstGeom prst="rect">
            <a:avLst/>
          </a:prstGeom>
        </p:spPr>
      </p:pic>
      <p:pic>
        <p:nvPicPr>
          <p:cNvPr id="4" name="Picture 3" descr="MicrosoftLogoGray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08810" y="6104492"/>
            <a:ext cx="998609" cy="198838"/>
          </a:xfrm>
          <a:prstGeom prst="rect">
            <a:avLst/>
          </a:prstGeom>
        </p:spPr>
      </p:pic>
      <p:pic>
        <p:nvPicPr>
          <p:cNvPr id="5" name="Picture 4" descr="Gamefest2010_LogoFNL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77838" y="635610"/>
            <a:ext cx="5481612" cy="170119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F09_16-9_CabooseCRC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893"/>
            <a:ext cx="12188825" cy="6856214"/>
          </a:xfrm>
          <a:prstGeom prst="rect">
            <a:avLst/>
          </a:prstGeom>
        </p:spPr>
      </p:pic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12697" y="4135439"/>
            <a:ext cx="12154967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www.microsoftgamefest.com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0" y="6052251"/>
            <a:ext cx="12188825" cy="3539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900" dirty="0">
                <a:solidFill>
                  <a:srgbClr val="8B9DA7"/>
                </a:solidFill>
                <a:latin typeface="+mn-lt"/>
                <a:cs typeface="Arial" charset="0"/>
              </a:rPr>
              <a:t>© </a:t>
            </a:r>
            <a:r>
              <a:rPr lang="en-US" sz="900" dirty="0" smtClean="0">
                <a:solidFill>
                  <a:srgbClr val="8B9DA7"/>
                </a:solidFill>
                <a:latin typeface="+mn-lt"/>
                <a:cs typeface="Arial" charset="0"/>
              </a:rPr>
              <a:t>2009-2010 Microsoft </a:t>
            </a:r>
            <a:r>
              <a:rPr lang="en-US" sz="900" dirty="0">
                <a:solidFill>
                  <a:srgbClr val="8B9DA7"/>
                </a:solidFill>
                <a:latin typeface="+mn-lt"/>
                <a:cs typeface="Arial" charset="0"/>
              </a:rPr>
              <a:t>Corporation. All rights reserved.</a:t>
            </a:r>
          </a:p>
          <a:p>
            <a:pPr algn="ctr" eaLnBrk="0" hangingPunct="0"/>
            <a:r>
              <a:rPr lang="en-US" sz="800" dirty="0">
                <a:solidFill>
                  <a:srgbClr val="8B9DA7"/>
                </a:solidFill>
                <a:latin typeface="+mn-lt"/>
                <a:cs typeface="Arial" charset="0"/>
              </a:rPr>
              <a:t>This presentation is for informational purposes only. </a:t>
            </a:r>
            <a:r>
              <a:rPr lang="en-US" sz="800" dirty="0" smtClean="0">
                <a:solidFill>
                  <a:srgbClr val="8B9DA7"/>
                </a:solidFill>
                <a:latin typeface="+mn-lt"/>
                <a:cs typeface="Arial" charset="0"/>
              </a:rPr>
              <a:t> Microsoft </a:t>
            </a:r>
            <a:r>
              <a:rPr lang="en-US" sz="800" dirty="0">
                <a:solidFill>
                  <a:srgbClr val="8B9DA7"/>
                </a:solidFill>
                <a:latin typeface="+mn-lt"/>
                <a:cs typeface="Arial" charset="0"/>
              </a:rPr>
              <a:t>makes no warranties, express or implied, in this summary.</a:t>
            </a:r>
          </a:p>
        </p:txBody>
      </p:sp>
      <p:pic>
        <p:nvPicPr>
          <p:cNvPr id="8" name="Picture 7" descr="Gamefest2010_LogoFNL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855563" y="2360866"/>
            <a:ext cx="4436827" cy="1376946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162" y="2797342"/>
            <a:ext cx="10766795" cy="75713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800" dirty="0">
                <a:solidFill>
                  <a:srgbClr val="FF9900"/>
                </a:solidFill>
                <a:effectLst>
                  <a:outerShdw blurRad="76200" dist="38100" dir="2700000" algn="tl" rotWithShape="0">
                    <a:prstClr val="black">
                      <a:alpha val="19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914162" y="3987475"/>
            <a:ext cx="10766795" cy="535531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  <a:defRPr lang="en-US" sz="3200" dirty="0">
                <a:solidFill>
                  <a:schemeClr val="tx1">
                    <a:lumMod val="6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text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7838" y="525463"/>
            <a:ext cx="11173090" cy="7508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4800" dirty="0" smtClean="0">
                <a:solidFill>
                  <a:srgbClr val="FF9900"/>
                </a:solidFill>
                <a:effectLst>
                  <a:outerShdw blurRad="76200" dist="38100" dir="2700000" algn="tl" rotWithShape="0">
                    <a:prstClr val="black">
                      <a:alpha val="19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82638" y="1309688"/>
            <a:ext cx="11211180" cy="2234458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  <a:effectLst/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7838" y="525463"/>
            <a:ext cx="11173090" cy="7508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800" dirty="0" smtClean="0">
                <a:solidFill>
                  <a:srgbClr val="FF9900"/>
                </a:solidFill>
                <a:effectLst>
                  <a:outerShdw blurRad="76200" dist="38100" dir="2700000" algn="tl" rotWithShape="0">
                    <a:prstClr val="black">
                      <a:alpha val="19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82638" y="1941511"/>
            <a:ext cx="11211180" cy="2234458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  <a:effectLst/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796648" y="1309688"/>
            <a:ext cx="11130191" cy="590931"/>
          </a:xfrm>
        </p:spPr>
        <p:txBody>
          <a:bodyPr/>
          <a:lstStyle>
            <a:lvl1pPr>
              <a:buNone/>
              <a:tabLst>
                <a:tab pos="1439863" algn="l"/>
              </a:tabLst>
              <a:defRPr sz="3600" b="1">
                <a:solidFill>
                  <a:schemeClr val="accent2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Click to edit sub-header 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2638" y="1309689"/>
            <a:ext cx="5474380" cy="2345257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  <a:effectLst/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1649" y="1309688"/>
            <a:ext cx="5476476" cy="2345257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7838" y="525463"/>
            <a:ext cx="11173090" cy="7508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800" dirty="0" smtClean="0">
                <a:solidFill>
                  <a:srgbClr val="FF9900"/>
                </a:solidFill>
                <a:effectLst>
                  <a:outerShdw blurRad="76200" dist="38100" dir="2700000" algn="tl" rotWithShape="0">
                    <a:prstClr val="black">
                      <a:alpha val="19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7838" y="525463"/>
            <a:ext cx="11173090" cy="7508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800" dirty="0" smtClean="0">
                <a:solidFill>
                  <a:srgbClr val="FF9900"/>
                </a:solidFill>
                <a:effectLst>
                  <a:outerShdw blurRad="76200" dist="38100" dir="2700000" algn="tl" rotWithShape="0">
                    <a:prstClr val="black">
                      <a:alpha val="19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782638" y="1381380"/>
            <a:ext cx="5309853" cy="480131"/>
          </a:xfrm>
        </p:spPr>
        <p:txBody>
          <a:bodyPr anchor="ctr" anchorCtr="0"/>
          <a:lstStyle>
            <a:lvl1pPr algn="ctr">
              <a:buNone/>
              <a:defRPr sz="2800" b="1">
                <a:solidFill>
                  <a:schemeClr val="accent2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Click to edit sub-header 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358272" y="1381380"/>
            <a:ext cx="5309853" cy="480131"/>
          </a:xfrm>
        </p:spPr>
        <p:txBody>
          <a:bodyPr anchor="ctr" anchorCtr="0"/>
          <a:lstStyle>
            <a:lvl1pPr algn="ctr">
              <a:buNone/>
              <a:defRPr sz="2800" b="1">
                <a:solidFill>
                  <a:schemeClr val="accent2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Click to edit sub-header </a:t>
            </a:r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866608" y="1938592"/>
            <a:ext cx="5141912" cy="3911600"/>
            <a:chOff x="782638" y="1879600"/>
            <a:chExt cx="5389562" cy="3911600"/>
          </a:xfrm>
        </p:grpSpPr>
        <p:sp>
          <p:nvSpPr>
            <p:cNvPr id="3" name="Rectangle 2"/>
            <p:cNvSpPr/>
            <p:nvPr userDrawn="1"/>
          </p:nvSpPr>
          <p:spPr bwMode="auto">
            <a:xfrm>
              <a:off x="782638" y="1879600"/>
              <a:ext cx="5389562" cy="391160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endParaRPr>
            </a:p>
          </p:txBody>
        </p:sp>
        <p:cxnSp>
          <p:nvCxnSpPr>
            <p:cNvPr id="15" name="Straight Connector 14"/>
            <p:cNvCxnSpPr/>
            <p:nvPr userDrawn="1"/>
          </p:nvCxnSpPr>
          <p:spPr bwMode="auto">
            <a:xfrm>
              <a:off x="782638" y="1897626"/>
              <a:ext cx="5386387" cy="0"/>
            </a:xfrm>
            <a:prstGeom prst="line">
              <a:avLst/>
            </a:prstGeom>
            <a:solidFill>
              <a:srgbClr val="FFFFFF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" name="Group 18"/>
          <p:cNvGrpSpPr/>
          <p:nvPr userDrawn="1"/>
        </p:nvGrpSpPr>
        <p:grpSpPr>
          <a:xfrm>
            <a:off x="6442242" y="1938592"/>
            <a:ext cx="5141912" cy="3911600"/>
            <a:chOff x="6278563" y="1879600"/>
            <a:chExt cx="5389562" cy="3911600"/>
          </a:xfrm>
        </p:grpSpPr>
        <p:sp>
          <p:nvSpPr>
            <p:cNvPr id="11" name="Rectangle 10"/>
            <p:cNvSpPr/>
            <p:nvPr userDrawn="1"/>
          </p:nvSpPr>
          <p:spPr bwMode="auto">
            <a:xfrm>
              <a:off x="6278563" y="1879600"/>
              <a:ext cx="5389562" cy="391160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endParaRPr>
            </a:p>
          </p:txBody>
        </p:sp>
        <p:cxnSp>
          <p:nvCxnSpPr>
            <p:cNvPr id="17" name="Straight Connector 16"/>
            <p:cNvCxnSpPr/>
            <p:nvPr userDrawn="1"/>
          </p:nvCxnSpPr>
          <p:spPr bwMode="auto">
            <a:xfrm>
              <a:off x="6281738" y="1897626"/>
              <a:ext cx="5386387" cy="0"/>
            </a:xfrm>
            <a:prstGeom prst="line">
              <a:avLst/>
            </a:prstGeom>
            <a:solidFill>
              <a:srgbClr val="FFFFFF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7838" y="525463"/>
            <a:ext cx="11173090" cy="7508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800" dirty="0" smtClean="0">
                <a:solidFill>
                  <a:srgbClr val="FF9900"/>
                </a:solidFill>
                <a:effectLst>
                  <a:outerShdw blurRad="76200" dist="38100" dir="2700000" algn="tl" rotWithShape="0">
                    <a:prstClr val="black">
                      <a:alpha val="19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887413" y="1957203"/>
            <a:ext cx="5113337" cy="2376826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2800">
                <a:solidFill>
                  <a:schemeClr val="bg1"/>
                </a:solidFill>
                <a:effectLst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2400"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20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18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2"/>
          </p:nvPr>
        </p:nvSpPr>
        <p:spPr>
          <a:xfrm>
            <a:off x="6464623" y="1957203"/>
            <a:ext cx="5113337" cy="2376826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2800">
                <a:solidFill>
                  <a:schemeClr val="bg1"/>
                </a:solidFill>
                <a:effectLst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2400"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20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18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Head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7838" y="525463"/>
            <a:ext cx="11173090" cy="7508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800" dirty="0" smtClean="0">
                <a:solidFill>
                  <a:srgbClr val="FF9900"/>
                </a:solidFill>
                <a:effectLst>
                  <a:outerShdw blurRad="76200" dist="38100" dir="2700000" algn="tl" rotWithShape="0">
                    <a:prstClr val="black">
                      <a:alpha val="19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3497943" y="1309688"/>
            <a:ext cx="8170182" cy="4510541"/>
          </a:xfrm>
          <a:prstGeom prst="rect">
            <a:avLst/>
          </a:prstGeom>
          <a:solidFill>
            <a:schemeClr val="tx1">
              <a:lumMod val="9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796648" y="1309688"/>
            <a:ext cx="2527123" cy="867930"/>
          </a:xfrm>
        </p:spPr>
        <p:txBody>
          <a:bodyPr/>
          <a:lstStyle>
            <a:lvl1pPr algn="r">
              <a:buNone/>
              <a:defRPr sz="2800">
                <a:solidFill>
                  <a:schemeClr val="accent2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Click to edit sub-header 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 rot="5400000">
            <a:off x="1199130" y="3564958"/>
            <a:ext cx="4510541" cy="0"/>
          </a:xfrm>
          <a:prstGeom prst="line">
            <a:avLst/>
          </a:prstGeom>
          <a:solidFill>
            <a:srgbClr val="FFFFFF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3512457" y="1309689"/>
            <a:ext cx="8155668" cy="2267287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2800">
                <a:solidFill>
                  <a:schemeClr val="bg1"/>
                </a:solidFill>
                <a:effectLst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2400"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20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18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ubTitle" idx="4294967295" hasCustomPrompt="1"/>
          </p:nvPr>
        </p:nvSpPr>
        <p:spPr>
          <a:xfrm>
            <a:off x="1447423" y="3630068"/>
            <a:ext cx="7184213" cy="576172"/>
          </a:xfrm>
          <a:noFill/>
        </p:spPr>
        <p:txBody>
          <a:bodyPr/>
          <a:lstStyle>
            <a:lvl1pPr marL="447675" indent="-447675" eaLnBrk="0" hangingPunct="0">
              <a:lnSpc>
                <a:spcPct val="90000"/>
              </a:lnSpc>
              <a:spcBef>
                <a:spcPct val="30000"/>
              </a:spcBef>
              <a:buClr>
                <a:srgbClr val="8B9DA7"/>
              </a:buClr>
              <a:buFont typeface="Times" pitchFamily="1" charset="0"/>
              <a:buBlip>
                <a:blip r:embed="rId2"/>
              </a:buBlip>
              <a:defRPr>
                <a:effectLst/>
              </a:defRPr>
            </a:lvl1pPr>
          </a:lstStyle>
          <a:p>
            <a:pPr lvl="0"/>
            <a:r>
              <a:rPr lang="en-US" dirty="0" smtClean="0"/>
              <a:t>Click to add text</a:t>
            </a:r>
          </a:p>
          <a:p>
            <a:pPr lvl="0"/>
            <a:endParaRPr lang="en-US" dirty="0" smtClean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1355159" y="1794828"/>
            <a:ext cx="9614783" cy="1421928"/>
          </a:xfrm>
        </p:spPr>
        <p:txBody>
          <a:bodyPr/>
          <a:lstStyle>
            <a:lvl1pPr>
              <a:buNone/>
              <a:defRPr lang="en-US" sz="9600" i="1" dirty="0" smtClean="0">
                <a:solidFill>
                  <a:schemeClr val="bg1">
                    <a:lumMod val="40000"/>
                    <a:lumOff val="60000"/>
                  </a:schemeClr>
                </a:solidFill>
                <a:effectLst/>
              </a:defRPr>
            </a:lvl1pPr>
          </a:lstStyle>
          <a:p>
            <a:pPr lvl="0"/>
            <a:endParaRPr lang="en-US" dirty="0" smtClean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7838" y="525463"/>
            <a:ext cx="11350843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dirty="0" smtClean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2638" y="1309688"/>
            <a:ext cx="11255619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9" name="Picture 8" descr="Gamefest2010_LogoFNL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848950" y="5926716"/>
            <a:ext cx="1819175" cy="564572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88" r:id="rId1"/>
    <p:sldLayoutId id="2147483785" r:id="rId2"/>
    <p:sldLayoutId id="2147483793" r:id="rId3"/>
    <p:sldLayoutId id="2147483790" r:id="rId4"/>
    <p:sldLayoutId id="2147483786" r:id="rId5"/>
    <p:sldLayoutId id="2147483791" r:id="rId6"/>
    <p:sldLayoutId id="2147483792" r:id="rId7"/>
    <p:sldLayoutId id="2147483794" r:id="rId8"/>
    <p:sldLayoutId id="2147483787" r:id="rId9"/>
    <p:sldLayoutId id="2147483795" r:id="rId10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FF9900"/>
          </a:solidFill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F4793A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F4793A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F4793A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F4793A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9pPr>
    </p:titleStyle>
    <p:bodyStyle>
      <a:lvl1pPr marL="447675" indent="-4476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8B9DA7"/>
        </a:buClr>
        <a:buFont typeface="Times" pitchFamily="1" charset="0"/>
        <a:buBlip>
          <a:blip r:embed="rId14"/>
        </a:buBlip>
        <a:defRPr sz="3200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858838" indent="-4095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8B9DA7"/>
        </a:buClr>
        <a:buFont typeface="Times" pitchFamily="1" charset="0"/>
        <a:buBlip>
          <a:blip r:embed="rId14"/>
        </a:buBlip>
        <a:defRPr sz="2800">
          <a:solidFill>
            <a:schemeClr val="bg1"/>
          </a:solidFill>
          <a:effectLst/>
          <a:latin typeface="+mn-lt"/>
        </a:defRPr>
      </a:lvl2pPr>
      <a:lvl3pPr marL="1262063" indent="-401638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8B9DA7"/>
        </a:buClr>
        <a:buFont typeface="Times" pitchFamily="1" charset="0"/>
        <a:buBlip>
          <a:blip r:embed="rId14"/>
        </a:buBlip>
        <a:defRPr sz="2400">
          <a:solidFill>
            <a:schemeClr val="bg1"/>
          </a:solidFill>
          <a:effectLst/>
          <a:latin typeface="+mn-lt"/>
        </a:defRPr>
      </a:lvl3pPr>
      <a:lvl4pPr marL="1600200" indent="-3365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8B9DA7"/>
        </a:buClr>
        <a:buFont typeface="Times" pitchFamily="1" charset="0"/>
        <a:buBlip>
          <a:blip r:embed="rId14"/>
        </a:buBlip>
        <a:defRPr sz="2000">
          <a:solidFill>
            <a:schemeClr val="bg1"/>
          </a:solidFill>
          <a:effectLst/>
          <a:latin typeface="+mn-lt"/>
        </a:defRPr>
      </a:lvl4pPr>
      <a:lvl5pPr marL="1947863" indent="-3460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8B9DA7"/>
        </a:buClr>
        <a:buFont typeface="Times" pitchFamily="1" charset="0"/>
        <a:buBlip>
          <a:blip r:embed="rId14"/>
        </a:buBlip>
        <a:defRPr sz="2000">
          <a:solidFill>
            <a:schemeClr val="bg1"/>
          </a:solidFill>
          <a:effectLst/>
          <a:latin typeface="+mn-lt"/>
        </a:defRPr>
      </a:lvl5pPr>
      <a:lvl6pPr marL="2405063" indent="-3460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 2" pitchFamily="18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862263" indent="-3460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 2" pitchFamily="18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19463" indent="-3460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 2" pitchFamily="18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776663" indent="-3460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 2" pitchFamily="18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782638" y="1309687"/>
            <a:ext cx="4801733" cy="2215991"/>
          </a:xfrm>
        </p:spPr>
        <p:txBody>
          <a:bodyPr/>
          <a:lstStyle/>
          <a:p>
            <a:r>
              <a:rPr lang="en-US" dirty="0" smtClean="0"/>
              <a:t>Network Emulator</a:t>
            </a:r>
          </a:p>
          <a:p>
            <a:pPr lvl="1"/>
            <a:r>
              <a:rPr lang="en-US" dirty="0" smtClean="0"/>
              <a:t>Network Emulator for Windows Toolkit</a:t>
            </a:r>
          </a:p>
          <a:p>
            <a:pPr lvl="2"/>
            <a:r>
              <a:rPr lang="en-US" dirty="0" smtClean="0"/>
              <a:t>Comes with Xbox 360 XDK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185" y="2716596"/>
            <a:ext cx="676369" cy="100026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499" y="1198039"/>
            <a:ext cx="676369" cy="100026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857" y="4284138"/>
            <a:ext cx="676369" cy="100026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382" y="2517436"/>
            <a:ext cx="998990" cy="1398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625" y="2638085"/>
            <a:ext cx="1527619" cy="115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>
            <a:stCxn id="3" idx="3"/>
            <a:endCxn id="1026" idx="1"/>
          </p:cNvCxnSpPr>
          <p:nvPr/>
        </p:nvCxnSpPr>
        <p:spPr bwMode="auto">
          <a:xfrm>
            <a:off x="6579554" y="3216729"/>
            <a:ext cx="1434828" cy="0"/>
          </a:xfrm>
          <a:prstGeom prst="straightConnector1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cxnSp>
        <p:nvCxnSpPr>
          <p:cNvPr id="23" name="Straight Arrow Connector 22"/>
          <p:cNvCxnSpPr>
            <a:stCxn id="3" idx="3"/>
            <a:endCxn id="1026" idx="1"/>
          </p:cNvCxnSpPr>
          <p:nvPr/>
        </p:nvCxnSpPr>
        <p:spPr bwMode="auto">
          <a:xfrm>
            <a:off x="6579554" y="3216729"/>
            <a:ext cx="1434828" cy="0"/>
          </a:xfrm>
          <a:prstGeom prst="straightConnector1">
            <a:avLst/>
          </a:prstGeom>
          <a:solidFill>
            <a:srgbClr val="FFFFFF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7" name="Straight Arrow Connector 26"/>
          <p:cNvCxnSpPr>
            <a:stCxn id="1026" idx="3"/>
            <a:endCxn id="1027" idx="1"/>
          </p:cNvCxnSpPr>
          <p:nvPr/>
        </p:nvCxnSpPr>
        <p:spPr bwMode="auto">
          <a:xfrm>
            <a:off x="9013372" y="3216729"/>
            <a:ext cx="1067253" cy="0"/>
          </a:xfrm>
          <a:prstGeom prst="straightConnector1">
            <a:avLst/>
          </a:prstGeom>
          <a:solidFill>
            <a:srgbClr val="FFFFFF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0" name="Elbow Connector 29"/>
          <p:cNvCxnSpPr>
            <a:stCxn id="18" idx="3"/>
            <a:endCxn id="1026" idx="1"/>
          </p:cNvCxnSpPr>
          <p:nvPr/>
        </p:nvCxnSpPr>
        <p:spPr bwMode="auto">
          <a:xfrm>
            <a:off x="6644868" y="1698172"/>
            <a:ext cx="1369514" cy="1518557"/>
          </a:xfrm>
          <a:prstGeom prst="bentConnector3">
            <a:avLst>
              <a:gd name="adj1" fmla="val 50000"/>
            </a:avLst>
          </a:prstGeom>
          <a:solidFill>
            <a:srgbClr val="FFFFFF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031" name="Elbow Connector 1030"/>
          <p:cNvCxnSpPr>
            <a:stCxn id="19" idx="3"/>
            <a:endCxn id="1026" idx="1"/>
          </p:cNvCxnSpPr>
          <p:nvPr/>
        </p:nvCxnSpPr>
        <p:spPr bwMode="auto">
          <a:xfrm flipV="1">
            <a:off x="6563226" y="3216729"/>
            <a:ext cx="1451156" cy="1567542"/>
          </a:xfrm>
          <a:prstGeom prst="bentConnector3">
            <a:avLst/>
          </a:prstGeom>
          <a:solidFill>
            <a:srgbClr val="FFFFFF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032" name="TextBox 1031"/>
          <p:cNvSpPr txBox="1"/>
          <p:nvPr/>
        </p:nvSpPr>
        <p:spPr>
          <a:xfrm>
            <a:off x="8014381" y="1917841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NEWT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080625" y="1917841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Internet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75888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782638" y="1309687"/>
            <a:ext cx="4801733" cy="2215991"/>
          </a:xfrm>
        </p:spPr>
        <p:txBody>
          <a:bodyPr/>
          <a:lstStyle/>
          <a:p>
            <a:r>
              <a:rPr lang="en-US" dirty="0" smtClean="0"/>
              <a:t>Network Emulator</a:t>
            </a:r>
          </a:p>
          <a:p>
            <a:pPr lvl="1"/>
            <a:r>
              <a:rPr lang="en-US" dirty="0" smtClean="0"/>
              <a:t>Network Emulator for Windows Toolkit</a:t>
            </a:r>
          </a:p>
          <a:p>
            <a:pPr lvl="2"/>
            <a:r>
              <a:rPr lang="en-US" dirty="0" smtClean="0"/>
              <a:t>Comes with Xbox 360 XDK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413" y="1104574"/>
            <a:ext cx="6173062" cy="4648849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6662058" y="2683300"/>
            <a:ext cx="3076680" cy="369332"/>
            <a:chOff x="6662058" y="2683300"/>
            <a:chExt cx="3076680" cy="369332"/>
          </a:xfrm>
        </p:grpSpPr>
        <p:sp>
          <p:nvSpPr>
            <p:cNvPr id="9" name="Notched Right Arrow 8"/>
            <p:cNvSpPr/>
            <p:nvPr/>
          </p:nvSpPr>
          <p:spPr bwMode="auto">
            <a:xfrm flipH="1">
              <a:off x="6662058" y="2768017"/>
              <a:ext cx="400050" cy="252767"/>
            </a:xfrm>
            <a:prstGeom prst="notchedRightArrow">
              <a:avLst/>
            </a:prstGeom>
            <a:solidFill>
              <a:schemeClr val="bg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62108" y="2683300"/>
              <a:ext cx="26766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75000"/>
                    </a:schemeClr>
                  </a:solidFill>
                </a:rPr>
                <a:t>Network Traffic Settings</a:t>
              </a:r>
              <a:endParaRPr lang="en-US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345755" y="3679343"/>
            <a:ext cx="2061082" cy="369332"/>
            <a:chOff x="6662058" y="2683300"/>
            <a:chExt cx="2061082" cy="369332"/>
          </a:xfrm>
        </p:grpSpPr>
        <p:sp>
          <p:nvSpPr>
            <p:cNvPr id="13" name="Notched Right Arrow 12"/>
            <p:cNvSpPr/>
            <p:nvPr/>
          </p:nvSpPr>
          <p:spPr bwMode="auto">
            <a:xfrm flipH="1">
              <a:off x="6662058" y="2768017"/>
              <a:ext cx="400050" cy="252767"/>
            </a:xfrm>
            <a:prstGeom prst="notchedRightArrow">
              <a:avLst/>
            </a:prstGeom>
            <a:solidFill>
              <a:schemeClr val="bg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62108" y="2683300"/>
              <a:ext cx="16610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75000"/>
                    </a:schemeClr>
                  </a:solidFill>
                </a:rPr>
                <a:t>Machine Filter</a:t>
              </a:r>
              <a:endParaRPr lang="en-US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186926" y="4463114"/>
            <a:ext cx="2423424" cy="369332"/>
            <a:chOff x="6662058" y="2683300"/>
            <a:chExt cx="2423424" cy="369332"/>
          </a:xfrm>
        </p:grpSpPr>
        <p:sp>
          <p:nvSpPr>
            <p:cNvPr id="16" name="Notched Right Arrow 15"/>
            <p:cNvSpPr/>
            <p:nvPr/>
          </p:nvSpPr>
          <p:spPr bwMode="auto">
            <a:xfrm flipH="1">
              <a:off x="6662058" y="2768017"/>
              <a:ext cx="400050" cy="252767"/>
            </a:xfrm>
            <a:prstGeom prst="notchedRightArrow">
              <a:avLst/>
            </a:prstGeom>
            <a:solidFill>
              <a:schemeClr val="bg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062108" y="2683300"/>
              <a:ext cx="2023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75000"/>
                    </a:schemeClr>
                  </a:solidFill>
                </a:rPr>
                <a:t>Network Adapters</a:t>
              </a:r>
              <a:endParaRPr lang="en-US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6744815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782638" y="1309687"/>
            <a:ext cx="4801733" cy="2215991"/>
          </a:xfrm>
        </p:spPr>
        <p:txBody>
          <a:bodyPr/>
          <a:lstStyle/>
          <a:p>
            <a:r>
              <a:rPr lang="en-US" dirty="0" smtClean="0"/>
              <a:t>Network Emulator</a:t>
            </a:r>
          </a:p>
          <a:p>
            <a:pPr lvl="1"/>
            <a:r>
              <a:rPr lang="en-US" dirty="0" smtClean="0"/>
              <a:t>Network Emulator for Windows Toolkit</a:t>
            </a:r>
          </a:p>
          <a:p>
            <a:pPr lvl="2"/>
            <a:r>
              <a:rPr lang="en-US" dirty="0" smtClean="0"/>
              <a:t>Comes with Xbox 360 XDK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482" y="539829"/>
            <a:ext cx="4906060" cy="5353798"/>
          </a:xfrm>
          <a:prstGeom prst="rect">
            <a:avLst/>
          </a:prstGeom>
        </p:spPr>
      </p:pic>
      <p:sp>
        <p:nvSpPr>
          <p:cNvPr id="18" name="Notched Right Arrow 17"/>
          <p:cNvSpPr/>
          <p:nvPr/>
        </p:nvSpPr>
        <p:spPr bwMode="auto">
          <a:xfrm>
            <a:off x="6214806" y="1589183"/>
            <a:ext cx="403396" cy="252767"/>
          </a:xfrm>
          <a:prstGeom prst="notchedRightArrow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19" name="Notched Right Arrow 18"/>
          <p:cNvSpPr/>
          <p:nvPr/>
        </p:nvSpPr>
        <p:spPr bwMode="auto">
          <a:xfrm>
            <a:off x="6149804" y="4547831"/>
            <a:ext cx="403396" cy="252767"/>
          </a:xfrm>
          <a:prstGeom prst="notchedRightArrow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7" name="Notched Right Arrow 6"/>
          <p:cNvSpPr/>
          <p:nvPr/>
        </p:nvSpPr>
        <p:spPr bwMode="auto">
          <a:xfrm flipH="1">
            <a:off x="11681687" y="3760883"/>
            <a:ext cx="385506" cy="252767"/>
          </a:xfrm>
          <a:prstGeom prst="notchedRightArrow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21722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9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8" dur="10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50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8" grpId="2" animBg="1"/>
      <p:bldP spid="19" grpId="0" animBg="1"/>
      <p:bldP spid="19" grpId="1" animBg="1"/>
      <p:bldP spid="7" grpId="0" animBg="1"/>
      <p:bldP spid="7" grpId="1" animBg="1"/>
      <p:bldP spid="7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782638" y="1309687"/>
            <a:ext cx="4801733" cy="2215991"/>
          </a:xfrm>
        </p:spPr>
        <p:txBody>
          <a:bodyPr/>
          <a:lstStyle/>
          <a:p>
            <a:r>
              <a:rPr lang="en-US" dirty="0" smtClean="0"/>
              <a:t>Network Emulator</a:t>
            </a:r>
          </a:p>
          <a:p>
            <a:pPr lvl="1"/>
            <a:r>
              <a:rPr lang="en-US" dirty="0" smtClean="0"/>
              <a:t>Network Emulator for Windows Toolkit</a:t>
            </a:r>
          </a:p>
          <a:p>
            <a:pPr lvl="2"/>
            <a:r>
              <a:rPr lang="en-US" dirty="0" smtClean="0"/>
              <a:t>Comes with Xbox 360 XDK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18" name="Notched Right Arrow 17"/>
          <p:cNvSpPr/>
          <p:nvPr/>
        </p:nvSpPr>
        <p:spPr bwMode="auto">
          <a:xfrm>
            <a:off x="6818963" y="1683975"/>
            <a:ext cx="403396" cy="252767"/>
          </a:xfrm>
          <a:prstGeom prst="notchedRightArrow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559" y="845948"/>
            <a:ext cx="4392029" cy="50017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664374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782638" y="1309687"/>
            <a:ext cx="4801733" cy="2215991"/>
          </a:xfrm>
        </p:spPr>
        <p:txBody>
          <a:bodyPr/>
          <a:lstStyle/>
          <a:p>
            <a:r>
              <a:rPr lang="en-US" dirty="0" smtClean="0"/>
              <a:t>Network Emulator</a:t>
            </a:r>
          </a:p>
          <a:p>
            <a:pPr lvl="1"/>
            <a:r>
              <a:rPr lang="en-US" dirty="0" smtClean="0"/>
              <a:t>Network Emulator for Windows Toolkit</a:t>
            </a:r>
          </a:p>
          <a:p>
            <a:pPr lvl="2"/>
            <a:r>
              <a:rPr lang="en-US" dirty="0" smtClean="0"/>
              <a:t>Comes with Xbox 360 XDK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18" name="Notched Right Arrow 17"/>
          <p:cNvSpPr/>
          <p:nvPr/>
        </p:nvSpPr>
        <p:spPr bwMode="auto">
          <a:xfrm>
            <a:off x="6818963" y="1810358"/>
            <a:ext cx="403396" cy="252767"/>
          </a:xfrm>
          <a:prstGeom prst="notchedRightArrow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207" y="765053"/>
            <a:ext cx="4391638" cy="50013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887398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782638" y="1309687"/>
            <a:ext cx="4801733" cy="2215991"/>
          </a:xfrm>
        </p:spPr>
        <p:txBody>
          <a:bodyPr/>
          <a:lstStyle/>
          <a:p>
            <a:r>
              <a:rPr lang="en-US" dirty="0" smtClean="0"/>
              <a:t>Network Emulator</a:t>
            </a:r>
          </a:p>
          <a:p>
            <a:pPr lvl="1"/>
            <a:r>
              <a:rPr lang="en-US" dirty="0" smtClean="0"/>
              <a:t>Network Emulator for Windows Toolkit</a:t>
            </a:r>
          </a:p>
          <a:p>
            <a:pPr lvl="2"/>
            <a:r>
              <a:rPr lang="en-US" dirty="0" smtClean="0"/>
              <a:t>Comes with Xbox 360 XDK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18" name="Notched Right Arrow 17"/>
          <p:cNvSpPr/>
          <p:nvPr/>
        </p:nvSpPr>
        <p:spPr bwMode="auto">
          <a:xfrm>
            <a:off x="6834667" y="1555476"/>
            <a:ext cx="403396" cy="252767"/>
          </a:xfrm>
          <a:prstGeom prst="notchedRightArrow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536" y="634424"/>
            <a:ext cx="4391638" cy="50013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025346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782638" y="1309688"/>
            <a:ext cx="3985305" cy="1825398"/>
          </a:xfrm>
        </p:spPr>
        <p:txBody>
          <a:bodyPr/>
          <a:lstStyle/>
          <a:p>
            <a:r>
              <a:rPr lang="en-US" dirty="0" smtClean="0"/>
              <a:t>Network Monitor</a:t>
            </a:r>
          </a:p>
          <a:p>
            <a:pPr lvl="1"/>
            <a:r>
              <a:rPr lang="en-US" dirty="0" err="1" smtClean="0"/>
              <a:t>NetMon</a:t>
            </a:r>
            <a:endParaRPr lang="en-US" dirty="0" smtClean="0"/>
          </a:p>
          <a:p>
            <a:pPr lvl="2"/>
            <a:r>
              <a:rPr lang="en-US" dirty="0" smtClean="0"/>
              <a:t>Comes with Xbox XDK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Tools (cont’d)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772" y="310010"/>
            <a:ext cx="6136376" cy="5470303"/>
          </a:xfrm>
          <a:prstGeom prst="rect">
            <a:avLst/>
          </a:prstGeom>
        </p:spPr>
      </p:pic>
      <p:sp>
        <p:nvSpPr>
          <p:cNvPr id="7" name="Notched Right Arrow 6"/>
          <p:cNvSpPr/>
          <p:nvPr/>
        </p:nvSpPr>
        <p:spPr bwMode="auto">
          <a:xfrm>
            <a:off x="4858910" y="1429092"/>
            <a:ext cx="403396" cy="252767"/>
          </a:xfrm>
          <a:prstGeom prst="notchedRightArrow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8" name="Notched Right Arrow 7"/>
          <p:cNvSpPr/>
          <p:nvPr/>
        </p:nvSpPr>
        <p:spPr bwMode="auto">
          <a:xfrm>
            <a:off x="6214182" y="3535478"/>
            <a:ext cx="403396" cy="252767"/>
          </a:xfrm>
          <a:prstGeom prst="notchedRightArrow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9" name="Notched Right Arrow 8"/>
          <p:cNvSpPr/>
          <p:nvPr/>
        </p:nvSpPr>
        <p:spPr bwMode="auto">
          <a:xfrm flipH="1">
            <a:off x="11667925" y="2592682"/>
            <a:ext cx="401211" cy="252767"/>
          </a:xfrm>
          <a:prstGeom prst="notchedRightArrow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11" name="Notched Right Arrow 10"/>
          <p:cNvSpPr/>
          <p:nvPr/>
        </p:nvSpPr>
        <p:spPr bwMode="auto">
          <a:xfrm flipH="1">
            <a:off x="11672565" y="4421482"/>
            <a:ext cx="401211" cy="252767"/>
          </a:xfrm>
          <a:prstGeom prst="notchedRightArrow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12" name="Notched Right Arrow 11"/>
          <p:cNvSpPr/>
          <p:nvPr/>
        </p:nvSpPr>
        <p:spPr bwMode="auto">
          <a:xfrm rot="16200000" flipH="1">
            <a:off x="7046940" y="1547669"/>
            <a:ext cx="401211" cy="252767"/>
          </a:xfrm>
          <a:prstGeom prst="notchedRightArrow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20277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9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9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9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49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1" grpId="0" animBg="1"/>
      <p:bldP spid="11" grpId="1" animBg="1"/>
      <p:bldP spid="11" grpId="2" animBg="1"/>
      <p:bldP spid="12" grpId="0" animBg="1"/>
      <p:bldP spid="1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566" y="637648"/>
            <a:ext cx="6772233" cy="4815943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782638" y="1309688"/>
            <a:ext cx="4720091" cy="2086725"/>
          </a:xfrm>
        </p:spPr>
        <p:txBody>
          <a:bodyPr/>
          <a:lstStyle/>
          <a:p>
            <a:r>
              <a:rPr lang="en-US" dirty="0" smtClean="0"/>
              <a:t>Network Traffic Visualizer</a:t>
            </a:r>
          </a:p>
          <a:p>
            <a:pPr lvl="1"/>
            <a:r>
              <a:rPr lang="en-US" dirty="0" err="1" smtClean="0"/>
              <a:t>NetGrove</a:t>
            </a:r>
            <a:r>
              <a:rPr lang="en-US" dirty="0" smtClean="0"/>
              <a:t> Network Packet Analyzer</a:t>
            </a:r>
          </a:p>
          <a:p>
            <a:pPr lvl="2"/>
            <a:r>
              <a:rPr lang="en-US" dirty="0"/>
              <a:t>Comes with Xbox 360 XDK</a:t>
            </a:r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Tools (cont’d)</a:t>
            </a:r>
            <a:endParaRPr lang="en-US" dirty="0"/>
          </a:p>
        </p:txBody>
      </p:sp>
      <p:sp>
        <p:nvSpPr>
          <p:cNvPr id="7" name="Notched Right Arrow 6"/>
          <p:cNvSpPr/>
          <p:nvPr/>
        </p:nvSpPr>
        <p:spPr bwMode="auto">
          <a:xfrm>
            <a:off x="6050896" y="1176325"/>
            <a:ext cx="403396" cy="252767"/>
          </a:xfrm>
          <a:prstGeom prst="notchedRightArrow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8" name="Notched Right Arrow 7"/>
          <p:cNvSpPr/>
          <p:nvPr/>
        </p:nvSpPr>
        <p:spPr bwMode="auto">
          <a:xfrm>
            <a:off x="4699195" y="2792854"/>
            <a:ext cx="403396" cy="252767"/>
          </a:xfrm>
          <a:prstGeom prst="notchedRightArrow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9" name="Notched Right Arrow 8"/>
          <p:cNvSpPr/>
          <p:nvPr/>
        </p:nvSpPr>
        <p:spPr bwMode="auto">
          <a:xfrm>
            <a:off x="4675863" y="4324161"/>
            <a:ext cx="403396" cy="252767"/>
          </a:xfrm>
          <a:prstGeom prst="notchedRightArrow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10" name="Notched Right Arrow 9"/>
          <p:cNvSpPr/>
          <p:nvPr/>
        </p:nvSpPr>
        <p:spPr bwMode="auto">
          <a:xfrm>
            <a:off x="9064680" y="1723673"/>
            <a:ext cx="403396" cy="252767"/>
          </a:xfrm>
          <a:prstGeom prst="notchedRightArrow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11" name="Notched Right Arrow 10"/>
          <p:cNvSpPr/>
          <p:nvPr/>
        </p:nvSpPr>
        <p:spPr bwMode="auto">
          <a:xfrm>
            <a:off x="9064680" y="2805604"/>
            <a:ext cx="403396" cy="252767"/>
          </a:xfrm>
          <a:prstGeom prst="notchedRightArrow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12" name="Notched Right Arrow 11"/>
          <p:cNvSpPr/>
          <p:nvPr/>
        </p:nvSpPr>
        <p:spPr bwMode="auto">
          <a:xfrm>
            <a:off x="9016942" y="4344067"/>
            <a:ext cx="403396" cy="252767"/>
          </a:xfrm>
          <a:prstGeom prst="notchedRightArrow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13" name="Notched Right Arrow 12"/>
          <p:cNvSpPr/>
          <p:nvPr/>
        </p:nvSpPr>
        <p:spPr bwMode="auto">
          <a:xfrm>
            <a:off x="7400413" y="4287925"/>
            <a:ext cx="403396" cy="252767"/>
          </a:xfrm>
          <a:prstGeom prst="notchedRightArrow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52423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9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9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9" dur="1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49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9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9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3" grpId="0" animBg="1"/>
      <p:bldP spid="13" grpId="1" animBg="1"/>
      <p:bldP spid="13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007925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782638" y="1309688"/>
            <a:ext cx="11211180" cy="5041380"/>
          </a:xfrm>
        </p:spPr>
        <p:txBody>
          <a:bodyPr/>
          <a:lstStyle/>
          <a:p>
            <a:r>
              <a:rPr lang="en-US" dirty="0"/>
              <a:t>Controlled environment</a:t>
            </a:r>
          </a:p>
          <a:p>
            <a:r>
              <a:rPr lang="en-US" dirty="0" smtClean="0"/>
              <a:t>Test </a:t>
            </a:r>
            <a:r>
              <a:rPr lang="en-US" dirty="0"/>
              <a:t>hooks and debug features</a:t>
            </a:r>
          </a:p>
          <a:p>
            <a:pPr lvl="1"/>
            <a:r>
              <a:rPr lang="en-US" dirty="0"/>
              <a:t>Enabling test automation</a:t>
            </a:r>
          </a:p>
          <a:p>
            <a:pPr lvl="1"/>
            <a:r>
              <a:rPr lang="en-US" dirty="0"/>
              <a:t>Record/playback</a:t>
            </a:r>
          </a:p>
          <a:p>
            <a:pPr lvl="1"/>
            <a:r>
              <a:rPr lang="en-US" dirty="0"/>
              <a:t>Disabling network traffic encryption</a:t>
            </a:r>
          </a:p>
          <a:p>
            <a:r>
              <a:rPr lang="en-US" dirty="0" smtClean="0"/>
              <a:t>Logging</a:t>
            </a:r>
            <a:endParaRPr lang="en-US" dirty="0"/>
          </a:p>
          <a:p>
            <a:r>
              <a:rPr lang="en-US" dirty="0" smtClean="0"/>
              <a:t>Instrumentation</a:t>
            </a:r>
            <a:endParaRPr lang="en-US" dirty="0"/>
          </a:p>
          <a:p>
            <a:r>
              <a:rPr lang="en-US" dirty="0"/>
              <a:t>Code profilers</a:t>
            </a:r>
          </a:p>
          <a:p>
            <a:r>
              <a:rPr lang="en-US" dirty="0"/>
              <a:t>Code </a:t>
            </a:r>
            <a:r>
              <a:rPr lang="en-US" dirty="0" smtClean="0"/>
              <a:t>coverage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Tools (cont’d)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09200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Testing: Taming the Beast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 smtClean="0"/>
              <a:t>Adam Dare</a:t>
            </a:r>
          </a:p>
          <a:p>
            <a:pPr lvl="0"/>
            <a:r>
              <a:rPr lang="en-US" dirty="0" smtClean="0"/>
              <a:t>Software Design Engineer in Test</a:t>
            </a:r>
          </a:p>
          <a:p>
            <a:pPr lvl="0"/>
            <a:r>
              <a:rPr lang="en-US" dirty="0" smtClean="0"/>
              <a:t>Xbox Platform Team</a:t>
            </a:r>
          </a:p>
          <a:p>
            <a:pPr lvl="0"/>
            <a:r>
              <a:rPr lang="en-US" dirty="0" smtClean="0"/>
              <a:t>Microsoft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4294932" y="2481859"/>
            <a:ext cx="3403045" cy="1441560"/>
          </a:xfrm>
        </p:spPr>
        <p:txBody>
          <a:bodyPr/>
          <a:lstStyle/>
          <a:p>
            <a:r>
              <a:rPr lang="en-US" sz="9600" dirty="0" smtClean="0"/>
              <a:t>Q &amp; A</a:t>
            </a:r>
            <a:endParaRPr lang="en-US" sz="9600" dirty="0"/>
          </a:p>
        </p:txBody>
      </p:sp>
    </p:spTree>
    <p:extLst>
      <p:ext uri="{BB962C8B-B14F-4D97-AF65-F5344CB8AC3E}">
        <p14:creationId xmlns="" xmlns:p14="http://schemas.microsoft.com/office/powerpoint/2010/main" val="34367009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Terminology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LIVE Parties Overview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Tools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Q&amp;A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05638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782638" y="1309688"/>
            <a:ext cx="11211180" cy="5041380"/>
          </a:xfrm>
        </p:spPr>
        <p:txBody>
          <a:bodyPr/>
          <a:lstStyle/>
          <a:p>
            <a:r>
              <a:rPr lang="en-US" dirty="0" smtClean="0"/>
              <a:t>Bandwidth</a:t>
            </a:r>
            <a:endParaRPr lang="en-US" dirty="0"/>
          </a:p>
          <a:p>
            <a:pPr lvl="1"/>
            <a:r>
              <a:rPr lang="en-US" dirty="0"/>
              <a:t>Upload: From local to remote</a:t>
            </a:r>
          </a:p>
          <a:p>
            <a:pPr lvl="1"/>
            <a:r>
              <a:rPr lang="en-US" dirty="0"/>
              <a:t>Download: From remote to local</a:t>
            </a:r>
          </a:p>
          <a:p>
            <a:r>
              <a:rPr lang="en-US" dirty="0" smtClean="0"/>
              <a:t>Latency </a:t>
            </a:r>
            <a:endParaRPr lang="en-US" dirty="0"/>
          </a:p>
          <a:p>
            <a:pPr lvl="1"/>
            <a:r>
              <a:rPr lang="en-US" dirty="0" smtClean="0"/>
              <a:t>Round-trip</a:t>
            </a:r>
            <a:endParaRPr lang="en-US" dirty="0"/>
          </a:p>
          <a:p>
            <a:r>
              <a:rPr lang="en-US" dirty="0"/>
              <a:t>Packet Loss</a:t>
            </a:r>
          </a:p>
          <a:p>
            <a:r>
              <a:rPr lang="en-US" dirty="0" smtClean="0"/>
              <a:t>Port</a:t>
            </a:r>
          </a:p>
          <a:p>
            <a:r>
              <a:rPr lang="en-US" dirty="0" smtClean="0"/>
              <a:t>Port Forwarding</a:t>
            </a:r>
          </a:p>
          <a:p>
            <a:pPr lvl="1"/>
            <a:r>
              <a:rPr lang="en-US" dirty="0" smtClean="0"/>
              <a:t>UPnP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60055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782638" y="1309688"/>
            <a:ext cx="11211180" cy="5447645"/>
          </a:xfrm>
        </p:spPr>
        <p:txBody>
          <a:bodyPr/>
          <a:lstStyle/>
          <a:p>
            <a:r>
              <a:rPr lang="en-US" dirty="0" smtClean="0"/>
              <a:t>NAT (Network Address Translation)</a:t>
            </a:r>
          </a:p>
          <a:p>
            <a:pPr lvl="1"/>
            <a:r>
              <a:rPr lang="en-US" dirty="0" smtClean="0"/>
              <a:t>Allows single internet facing IP address to be used by multiple network devices</a:t>
            </a:r>
          </a:p>
          <a:p>
            <a:pPr lvl="1"/>
            <a:r>
              <a:rPr lang="en-US" dirty="0" smtClean="0"/>
              <a:t>Maps internet IP address + Port # to internal IP address + Port #</a:t>
            </a:r>
          </a:p>
          <a:p>
            <a:pPr lvl="1"/>
            <a:r>
              <a:rPr lang="en-US" dirty="0" smtClean="0"/>
              <a:t>Types of NATs:</a:t>
            </a:r>
          </a:p>
          <a:p>
            <a:pPr lvl="2"/>
            <a:r>
              <a:rPr lang="en-US" b="1" dirty="0" smtClean="0"/>
              <a:t>Open</a:t>
            </a:r>
            <a:r>
              <a:rPr lang="en-US" dirty="0" smtClean="0"/>
              <a:t>: Router doesn’t care which port or IP address a return packet comes from, it just forwards the packet on.</a:t>
            </a:r>
          </a:p>
          <a:p>
            <a:pPr lvl="2"/>
            <a:r>
              <a:rPr lang="en-US" b="1" dirty="0" smtClean="0"/>
              <a:t>Moderate</a:t>
            </a:r>
            <a:r>
              <a:rPr lang="en-US" dirty="0" smtClean="0"/>
              <a:t>: Router requires the port on the return packet to be the same as originally sent, but doesn’t care about the IP address.</a:t>
            </a:r>
          </a:p>
          <a:p>
            <a:pPr lvl="2"/>
            <a:r>
              <a:rPr lang="en-US" b="1" dirty="0" smtClean="0"/>
              <a:t>Strict</a:t>
            </a:r>
            <a:r>
              <a:rPr lang="en-US" dirty="0" smtClean="0"/>
              <a:t>: Router requires the port AND IP address on the return packet to be the same as originally sent.</a:t>
            </a:r>
          </a:p>
          <a:p>
            <a:pPr lvl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Terminology (</a:t>
            </a:r>
            <a:r>
              <a:rPr lang="en-US" dirty="0"/>
              <a:t>cont’d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195288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782638" y="1309688"/>
            <a:ext cx="11211180" cy="1052596"/>
          </a:xfrm>
        </p:spPr>
        <p:txBody>
          <a:bodyPr/>
          <a:lstStyle/>
          <a:p>
            <a:r>
              <a:rPr lang="en-US" dirty="0" smtClean="0"/>
              <a:t>NAT (Cont’d)</a:t>
            </a:r>
          </a:p>
          <a:p>
            <a:pPr lvl="1"/>
            <a:r>
              <a:rPr lang="en-US" dirty="0" smtClean="0"/>
              <a:t>Connectivity Chart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Terminology (</a:t>
            </a:r>
            <a:r>
              <a:rPr lang="en-US" dirty="0"/>
              <a:t>cont’d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01433001"/>
              </p:ext>
            </p:extLst>
          </p:nvPr>
        </p:nvGraphicFramePr>
        <p:xfrm>
          <a:off x="904420" y="2729925"/>
          <a:ext cx="682544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362"/>
                <a:gridCol w="1706362"/>
                <a:gridCol w="1706362"/>
                <a:gridCol w="170636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Open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Moderate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Strict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Open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Moderate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Strict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86616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782638" y="1309688"/>
            <a:ext cx="11211180" cy="535531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Peer-to-Peer Network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Terminology (cont’d)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1315370" y="2051253"/>
            <a:ext cx="3921687" cy="3925077"/>
            <a:chOff x="162361" y="2007339"/>
            <a:chExt cx="3921687" cy="392507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5842" y="3642317"/>
              <a:ext cx="504825" cy="74295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3741" y="3642317"/>
              <a:ext cx="504825" cy="74295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2894" y="2568429"/>
              <a:ext cx="504825" cy="74295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2262" y="4801266"/>
              <a:ext cx="504825" cy="742950"/>
            </a:xfrm>
            <a:prstGeom prst="rect">
              <a:avLst/>
            </a:prstGeom>
          </p:spPr>
        </p:pic>
        <p:cxnSp>
          <p:nvCxnSpPr>
            <p:cNvPr id="4" name="Straight Arrow Connector 3"/>
            <p:cNvCxnSpPr>
              <a:stCxn id="2" idx="3"/>
              <a:endCxn id="7" idx="1"/>
            </p:cNvCxnSpPr>
            <p:nvPr/>
          </p:nvCxnSpPr>
          <p:spPr bwMode="auto">
            <a:xfrm>
              <a:off x="1200667" y="4013792"/>
              <a:ext cx="1813074" cy="0"/>
            </a:xfrm>
            <a:prstGeom prst="straightConnector1">
              <a:avLst/>
            </a:prstGeom>
            <a:solidFill>
              <a:srgbClr val="FFFFFF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9" idx="0"/>
              <a:endCxn id="8" idx="2"/>
            </p:cNvCxnSpPr>
            <p:nvPr/>
          </p:nvCxnSpPr>
          <p:spPr bwMode="auto">
            <a:xfrm flipV="1">
              <a:off x="2064675" y="3311379"/>
              <a:ext cx="10632" cy="1489887"/>
            </a:xfrm>
            <a:prstGeom prst="straightConnector1">
              <a:avLst/>
            </a:prstGeom>
            <a:solidFill>
              <a:srgbClr val="FFFFFF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8" idx="3"/>
              <a:endCxn id="7" idx="0"/>
            </p:cNvCxnSpPr>
            <p:nvPr/>
          </p:nvCxnSpPr>
          <p:spPr bwMode="auto">
            <a:xfrm>
              <a:off x="2327719" y="2939904"/>
              <a:ext cx="938435" cy="702413"/>
            </a:xfrm>
            <a:prstGeom prst="straightConnector1">
              <a:avLst/>
            </a:prstGeom>
            <a:solidFill>
              <a:srgbClr val="FFFFFF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7" idx="2"/>
              <a:endCxn id="9" idx="3"/>
            </p:cNvCxnSpPr>
            <p:nvPr/>
          </p:nvCxnSpPr>
          <p:spPr bwMode="auto">
            <a:xfrm flipH="1">
              <a:off x="2317087" y="4385267"/>
              <a:ext cx="949067" cy="787474"/>
            </a:xfrm>
            <a:prstGeom prst="straightConnector1">
              <a:avLst/>
            </a:prstGeom>
            <a:solidFill>
              <a:srgbClr val="FFFFFF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9" idx="1"/>
              <a:endCxn id="2" idx="2"/>
            </p:cNvCxnSpPr>
            <p:nvPr/>
          </p:nvCxnSpPr>
          <p:spPr bwMode="auto">
            <a:xfrm flipH="1" flipV="1">
              <a:off x="948255" y="4385267"/>
              <a:ext cx="864007" cy="787474"/>
            </a:xfrm>
            <a:prstGeom prst="straightConnector1">
              <a:avLst/>
            </a:prstGeom>
            <a:solidFill>
              <a:srgbClr val="FFFFFF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27" name="Straight Arrow Connector 26"/>
            <p:cNvCxnSpPr>
              <a:stCxn id="2" idx="0"/>
              <a:endCxn id="8" idx="1"/>
            </p:cNvCxnSpPr>
            <p:nvPr/>
          </p:nvCxnSpPr>
          <p:spPr bwMode="auto">
            <a:xfrm flipV="1">
              <a:off x="948255" y="2939904"/>
              <a:ext cx="874639" cy="702413"/>
            </a:xfrm>
            <a:prstGeom prst="straightConnector1">
              <a:avLst/>
            </a:prstGeom>
            <a:solidFill>
              <a:srgbClr val="FFFFFF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1533970" y="2007339"/>
              <a:ext cx="11885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Full Mesh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836937" y="2274815"/>
              <a:ext cx="5405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Open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746613" y="5655417"/>
              <a:ext cx="5405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Open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543515" y="3917822"/>
              <a:ext cx="5405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Open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62361" y="3917821"/>
              <a:ext cx="5405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Open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7176771" y="2051253"/>
            <a:ext cx="1568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Partial Mesh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680572" y="2318729"/>
            <a:ext cx="4629483" cy="3657601"/>
            <a:chOff x="5680572" y="2318729"/>
            <a:chExt cx="4629483" cy="3657601"/>
          </a:xfrm>
        </p:grpSpPr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0938" y="3673643"/>
              <a:ext cx="530266" cy="742950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82729" y="3686231"/>
              <a:ext cx="530266" cy="742950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2308" y="2612343"/>
              <a:ext cx="530266" cy="742950"/>
            </a:xfrm>
            <a:prstGeom prst="rect">
              <a:avLst/>
            </a:prstGeom>
          </p:spPr>
        </p:pic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51140" y="4845180"/>
              <a:ext cx="530266" cy="742950"/>
            </a:xfrm>
            <a:prstGeom prst="rect">
              <a:avLst/>
            </a:prstGeom>
          </p:spPr>
        </p:pic>
        <p:cxnSp>
          <p:nvCxnSpPr>
            <p:cNvPr id="48" name="Straight Arrow Connector 47"/>
            <p:cNvCxnSpPr>
              <a:stCxn id="44" idx="3"/>
              <a:endCxn id="46" idx="1"/>
            </p:cNvCxnSpPr>
            <p:nvPr/>
          </p:nvCxnSpPr>
          <p:spPr bwMode="auto">
            <a:xfrm flipV="1">
              <a:off x="6771204" y="2983818"/>
              <a:ext cx="891104" cy="1061300"/>
            </a:xfrm>
            <a:prstGeom prst="straightConnector1">
              <a:avLst/>
            </a:prstGeom>
            <a:solidFill>
              <a:srgbClr val="FFFFFF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49" name="Straight Arrow Connector 48"/>
            <p:cNvCxnSpPr>
              <a:stCxn id="47" idx="0"/>
              <a:endCxn id="46" idx="2"/>
            </p:cNvCxnSpPr>
            <p:nvPr/>
          </p:nvCxnSpPr>
          <p:spPr bwMode="auto">
            <a:xfrm flipV="1">
              <a:off x="7916273" y="3355293"/>
              <a:ext cx="11168" cy="1489887"/>
            </a:xfrm>
            <a:prstGeom prst="straightConnector1">
              <a:avLst/>
            </a:prstGeom>
            <a:solidFill>
              <a:srgbClr val="FFFFFF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50" name="Straight Arrow Connector 49"/>
            <p:cNvCxnSpPr>
              <a:stCxn id="46" idx="3"/>
              <a:endCxn id="45" idx="0"/>
            </p:cNvCxnSpPr>
            <p:nvPr/>
          </p:nvCxnSpPr>
          <p:spPr bwMode="auto">
            <a:xfrm>
              <a:off x="8192574" y="2983818"/>
              <a:ext cx="955288" cy="702413"/>
            </a:xfrm>
            <a:prstGeom prst="straightConnector1">
              <a:avLst/>
            </a:prstGeom>
            <a:solidFill>
              <a:srgbClr val="FFFFFF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51" name="Straight Arrow Connector 50"/>
            <p:cNvCxnSpPr>
              <a:stCxn id="45" idx="2"/>
              <a:endCxn id="47" idx="3"/>
            </p:cNvCxnSpPr>
            <p:nvPr/>
          </p:nvCxnSpPr>
          <p:spPr bwMode="auto">
            <a:xfrm flipH="1">
              <a:off x="8181406" y="4429181"/>
              <a:ext cx="966456" cy="787474"/>
            </a:xfrm>
            <a:prstGeom prst="straightConnector1">
              <a:avLst/>
            </a:prstGeom>
            <a:solidFill>
              <a:srgbClr val="FFFFFF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55" name="TextBox 54"/>
            <p:cNvSpPr txBox="1"/>
            <p:nvPr/>
          </p:nvSpPr>
          <p:spPr>
            <a:xfrm>
              <a:off x="7677059" y="2318729"/>
              <a:ext cx="5677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Open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582183" y="5699331"/>
              <a:ext cx="8708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Moderate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439201" y="3961736"/>
              <a:ext cx="8708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Moderate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680572" y="3949147"/>
              <a:ext cx="5879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Strict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52" name="Notched Right Arrow 51"/>
          <p:cNvSpPr/>
          <p:nvPr/>
        </p:nvSpPr>
        <p:spPr bwMode="auto">
          <a:xfrm>
            <a:off x="6886374" y="2760234"/>
            <a:ext cx="403396" cy="252767"/>
          </a:xfrm>
          <a:prstGeom prst="notchedRightArrow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53" name="Notched Right Arrow 52"/>
          <p:cNvSpPr/>
          <p:nvPr/>
        </p:nvSpPr>
        <p:spPr bwMode="auto">
          <a:xfrm flipH="1">
            <a:off x="8453037" y="2760234"/>
            <a:ext cx="402239" cy="252767"/>
          </a:xfrm>
          <a:prstGeom prst="notchedRightArrow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48713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5" dur="10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50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2" grpId="1" animBg="1"/>
      <p:bldP spid="53" grpId="0" animBg="1"/>
      <p:bldP spid="5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782638" y="1309688"/>
            <a:ext cx="11211180" cy="3490186"/>
          </a:xfrm>
        </p:spPr>
        <p:txBody>
          <a:bodyPr/>
          <a:lstStyle/>
          <a:p>
            <a:r>
              <a:rPr lang="en-US" dirty="0" smtClean="0"/>
              <a:t>System feature</a:t>
            </a:r>
          </a:p>
          <a:p>
            <a:r>
              <a:rPr lang="en-US" dirty="0" smtClean="0"/>
              <a:t>Title independent up to 8-way voice chat</a:t>
            </a:r>
          </a:p>
          <a:p>
            <a:r>
              <a:rPr lang="en-US" dirty="0" smtClean="0"/>
              <a:t>Limited CPU</a:t>
            </a:r>
            <a:r>
              <a:rPr lang="en-US" dirty="0"/>
              <a:t> </a:t>
            </a:r>
            <a:r>
              <a:rPr lang="en-US" dirty="0" smtClean="0"/>
              <a:t>and memory restrictions</a:t>
            </a:r>
          </a:p>
          <a:p>
            <a:r>
              <a:rPr lang="en-US" dirty="0"/>
              <a:t>Limited to 36Kbps upload bandwidth</a:t>
            </a:r>
          </a:p>
          <a:p>
            <a:r>
              <a:rPr lang="en-US" dirty="0" smtClean="0"/>
              <a:t>Sends mostly </a:t>
            </a:r>
            <a:r>
              <a:rPr lang="en-US" dirty="0"/>
              <a:t>voice </a:t>
            </a:r>
            <a:r>
              <a:rPr lang="en-US" dirty="0" smtClean="0"/>
              <a:t>network traffic</a:t>
            </a:r>
            <a:endParaRPr lang="en-US" dirty="0"/>
          </a:p>
          <a:p>
            <a:r>
              <a:rPr lang="en-US" dirty="0" smtClean="0"/>
              <a:t>Ties into Xbox 360 QNet/XRNM </a:t>
            </a:r>
            <a:r>
              <a:rPr lang="en-US" dirty="0"/>
              <a:t>networking </a:t>
            </a:r>
            <a:r>
              <a:rPr lang="en-US" dirty="0" smtClean="0"/>
              <a:t>interfaces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LIVE Parties Overview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2358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782638" y="1309688"/>
            <a:ext cx="11211180" cy="2382191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Xbox LIVE Statistics 11/01/09 – 12/01/09</a:t>
            </a:r>
          </a:p>
          <a:p>
            <a:pPr lvl="1"/>
            <a:r>
              <a:rPr lang="en-US" dirty="0" smtClean="0"/>
              <a:t>NAT Usage</a:t>
            </a:r>
          </a:p>
          <a:p>
            <a:pPr lvl="2"/>
            <a:r>
              <a:rPr lang="en-US" dirty="0" smtClean="0"/>
              <a:t>Open:	74%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Moderate:	21%</a:t>
            </a:r>
          </a:p>
          <a:p>
            <a:pPr lvl="2"/>
            <a:r>
              <a:rPr lang="en-US" dirty="0" smtClean="0"/>
              <a:t>Strict:</a:t>
            </a:r>
            <a:r>
              <a:rPr lang="en-US" smtClean="0"/>
              <a:t>	5%</a:t>
            </a: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LIVE Parties Overview </a:t>
            </a:r>
            <a:r>
              <a:rPr lang="en-US" smtClean="0"/>
              <a:t>(cont’d)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00898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ICTUREPATH" val="GAMEFEST_WIP"/>
</p:tagLst>
</file>

<file path=ppt/theme/theme1.xml><?xml version="1.0" encoding="utf-8"?>
<a:theme xmlns:a="http://schemas.openxmlformats.org/drawingml/2006/main" name="Gamefest 2010 Theme">
  <a:themeElements>
    <a:clrScheme name="Gamefest 2010">
      <a:dk1>
        <a:srgbClr val="EF7409"/>
      </a:dk1>
      <a:lt1>
        <a:srgbClr val="FFFFFF"/>
      </a:lt1>
      <a:dk2>
        <a:srgbClr val="595959"/>
      </a:dk2>
      <a:lt2>
        <a:srgbClr val="F2F2F2"/>
      </a:lt2>
      <a:accent1>
        <a:srgbClr val="3D6385"/>
      </a:accent1>
      <a:accent2>
        <a:srgbClr val="836E5A"/>
      </a:accent2>
      <a:accent3>
        <a:srgbClr val="853D41"/>
      </a:accent3>
      <a:accent4>
        <a:srgbClr val="86853B"/>
      </a:accent4>
      <a:accent5>
        <a:srgbClr val="D8D8D8"/>
      </a:accent5>
      <a:accent6>
        <a:srgbClr val="853D41"/>
      </a:accent6>
      <a:hlink>
        <a:srgbClr val="F98239"/>
      </a:hlink>
      <a:folHlink>
        <a:srgbClr val="3D6385"/>
      </a:folHlink>
    </a:clrScheme>
    <a:fontScheme name="Gamefest 2010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GameFest_2006_S2_V6 1">
        <a:dk1>
          <a:srgbClr val="000000"/>
        </a:dk1>
        <a:lt1>
          <a:srgbClr val="FFFFFF"/>
        </a:lt1>
        <a:dk2>
          <a:srgbClr val="33C9D1"/>
        </a:dk2>
        <a:lt2>
          <a:srgbClr val="FFB601"/>
        </a:lt2>
        <a:accent1>
          <a:srgbClr val="F7E993"/>
        </a:accent1>
        <a:accent2>
          <a:srgbClr val="66CC66"/>
        </a:accent2>
        <a:accent3>
          <a:srgbClr val="ADE1E5"/>
        </a:accent3>
        <a:accent4>
          <a:srgbClr val="DADADA"/>
        </a:accent4>
        <a:accent5>
          <a:srgbClr val="FAF2C8"/>
        </a:accent5>
        <a:accent6>
          <a:srgbClr val="5CB95C"/>
        </a:accent6>
        <a:hlink>
          <a:srgbClr val="6699FF"/>
        </a:hlink>
        <a:folHlink>
          <a:srgbClr val="F9823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426</Words>
  <Application>Microsoft Office PowerPoint</Application>
  <PresentationFormat>Custom</PresentationFormat>
  <Paragraphs>153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Gamefest 2010 Theme</vt:lpstr>
      <vt:lpstr>Slide 1</vt:lpstr>
      <vt:lpstr>Network Testing: Taming the Beast</vt:lpstr>
      <vt:lpstr>Agenda</vt:lpstr>
      <vt:lpstr>Terminology</vt:lpstr>
      <vt:lpstr>Terminology (cont’d)</vt:lpstr>
      <vt:lpstr>Terminology (cont’d)</vt:lpstr>
      <vt:lpstr>Terminology (cont’d)</vt:lpstr>
      <vt:lpstr>LIVE Parties Overview</vt:lpstr>
      <vt:lpstr>LIVE Parties Overview (cont’d)</vt:lpstr>
      <vt:lpstr>Tools</vt:lpstr>
      <vt:lpstr>Tools</vt:lpstr>
      <vt:lpstr>Tools</vt:lpstr>
      <vt:lpstr>Tools</vt:lpstr>
      <vt:lpstr>Tools</vt:lpstr>
      <vt:lpstr>Tools</vt:lpstr>
      <vt:lpstr>Tools (cont’d)</vt:lpstr>
      <vt:lpstr>Tools (cont’d)</vt:lpstr>
      <vt:lpstr>Slide 18</vt:lpstr>
      <vt:lpstr>Tools (cont’d)</vt:lpstr>
      <vt:lpstr>Q &amp; A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Testing: Taming the Beast</dc:title>
  <dc:subject/>
  <dc:creator>Adam Dare</dc:creator>
  <dc:description>US</dc:description>
  <cp:lastModifiedBy>Gary Moore</cp:lastModifiedBy>
  <cp:revision>5</cp:revision>
  <dcterms:created xsi:type="dcterms:W3CDTF">2010-01-22T04:18:12Z</dcterms:created>
  <dcterms:modified xsi:type="dcterms:W3CDTF">2010-04-28T00:37:44Z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0x0101000D65A850BDDDFB4A913B3B9339820821</vt:lpwstr>
  </property>
  <property fmtid="{D5CDD505-2E9C-101B-9397-08002B2CF9AE}" pid="3" name="_MarkAsFinal">
    <vt:bool>true</vt:bool>
  </property>
</Properties>
</file>